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jTE0dsp8UUwv5zwHw9B+76Gd039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87F794-6986-4D71-8A60-85E617F11326}">
  <a:tblStyle styleId="{9E87F794-6986-4D71-8A60-85E617F1132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16.jpg"/><Relationship Id="rId6" Type="http://schemas.openxmlformats.org/officeDocument/2006/relationships/image" Target="../media/image17.jpg"/><Relationship Id="rId7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9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8.png"/><Relationship Id="rId7" Type="http://schemas.openxmlformats.org/officeDocument/2006/relationships/image" Target="../media/image25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jpg"/><Relationship Id="rId7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"/>
          <p:cNvSpPr/>
          <p:nvPr/>
        </p:nvSpPr>
        <p:spPr>
          <a:xfrm>
            <a:off x="11405300" y="-9422466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-6394167" y="-699318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/>
          <p:nvPr/>
        </p:nvSpPr>
        <p:spPr>
          <a:xfrm>
            <a:off x="2513320" y="2337942"/>
            <a:ext cx="3715460" cy="2719833"/>
          </a:xfrm>
          <a:custGeom>
            <a:rect b="b" l="l" r="r" t="t"/>
            <a:pathLst>
              <a:path extrusionOk="0" h="2515738" w="3436653">
                <a:moveTo>
                  <a:pt x="3312193" y="2515738"/>
                </a:moveTo>
                <a:lnTo>
                  <a:pt x="124460" y="2515738"/>
                </a:lnTo>
                <a:cubicBezTo>
                  <a:pt x="55880" y="2515738"/>
                  <a:pt x="0" y="2459858"/>
                  <a:pt x="0" y="239127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12193" y="0"/>
                </a:lnTo>
                <a:cubicBezTo>
                  <a:pt x="3380773" y="0"/>
                  <a:pt x="3436653" y="55880"/>
                  <a:pt x="3436653" y="124460"/>
                </a:cubicBezTo>
                <a:lnTo>
                  <a:pt x="3436653" y="2391278"/>
                </a:lnTo>
                <a:cubicBezTo>
                  <a:pt x="3436653" y="2459858"/>
                  <a:pt x="3380773" y="2515738"/>
                  <a:pt x="3312193" y="2515738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12091621" y="2337942"/>
            <a:ext cx="3964401" cy="2719833"/>
          </a:xfrm>
          <a:custGeom>
            <a:rect b="b" l="l" r="r" t="t"/>
            <a:pathLst>
              <a:path extrusionOk="0" h="2936683" w="4280480">
                <a:moveTo>
                  <a:pt x="4156020" y="2936683"/>
                </a:moveTo>
                <a:lnTo>
                  <a:pt x="124460" y="2936683"/>
                </a:lnTo>
                <a:cubicBezTo>
                  <a:pt x="55880" y="2936683"/>
                  <a:pt x="0" y="2880803"/>
                  <a:pt x="0" y="2812223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156020" y="0"/>
                </a:lnTo>
                <a:cubicBezTo>
                  <a:pt x="4224599" y="0"/>
                  <a:pt x="4280480" y="55880"/>
                  <a:pt x="4280480" y="124460"/>
                </a:cubicBezTo>
                <a:lnTo>
                  <a:pt x="4280480" y="2812223"/>
                </a:lnTo>
                <a:cubicBezTo>
                  <a:pt x="4280480" y="2880803"/>
                  <a:pt x="4224599" y="2936683"/>
                  <a:pt x="4156020" y="2936683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3"/>
          <p:cNvSpPr/>
          <p:nvPr/>
        </p:nvSpPr>
        <p:spPr>
          <a:xfrm>
            <a:off x="7038300" y="2337951"/>
            <a:ext cx="4315381" cy="3132094"/>
          </a:xfrm>
          <a:custGeom>
            <a:rect b="b" l="l" r="r" t="t"/>
            <a:pathLst>
              <a:path extrusionOk="0" h="2515738" w="3995723">
                <a:moveTo>
                  <a:pt x="3871263" y="2515738"/>
                </a:moveTo>
                <a:lnTo>
                  <a:pt x="124460" y="2515738"/>
                </a:lnTo>
                <a:cubicBezTo>
                  <a:pt x="55880" y="2515738"/>
                  <a:pt x="0" y="2459858"/>
                  <a:pt x="0" y="239127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871263" y="0"/>
                </a:lnTo>
                <a:cubicBezTo>
                  <a:pt x="3939842" y="0"/>
                  <a:pt x="3995723" y="55880"/>
                  <a:pt x="3995723" y="124460"/>
                </a:cubicBezTo>
                <a:lnTo>
                  <a:pt x="3995723" y="2391278"/>
                </a:lnTo>
                <a:cubicBezTo>
                  <a:pt x="3995723" y="2459858"/>
                  <a:pt x="3939842" y="2515738"/>
                  <a:pt x="3871263" y="2515738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3"/>
          <p:cNvSpPr txBox="1"/>
          <p:nvPr/>
        </p:nvSpPr>
        <p:spPr>
          <a:xfrm>
            <a:off x="1152157" y="1019175"/>
            <a:ext cx="16021411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Autoimmune diseases are devastating</a:t>
            </a:r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2441167" y="3788888"/>
            <a:ext cx="3859766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Americans affected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3394289" y="2438747"/>
            <a:ext cx="1977146" cy="1259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50M</a:t>
            </a:r>
            <a:endParaRPr/>
          </a:p>
        </p:txBody>
      </p:sp>
      <p:sp>
        <p:nvSpPr>
          <p:cNvPr id="92" name="Google Shape;92;p3"/>
          <p:cNvSpPr txBox="1"/>
          <p:nvPr/>
        </p:nvSpPr>
        <p:spPr>
          <a:xfrm>
            <a:off x="7365186" y="3541261"/>
            <a:ext cx="3662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Annual US expenditure on treatment</a:t>
            </a:r>
            <a:endParaRPr/>
          </a:p>
        </p:txBody>
      </p:sp>
      <p:sp>
        <p:nvSpPr>
          <p:cNvPr id="93" name="Google Shape;93;p3"/>
          <p:cNvSpPr txBox="1"/>
          <p:nvPr/>
        </p:nvSpPr>
        <p:spPr>
          <a:xfrm>
            <a:off x="7875023" y="2337950"/>
            <a:ext cx="30402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$100B</a:t>
            </a:r>
            <a:endParaRPr/>
          </a:p>
        </p:txBody>
      </p:sp>
      <p:sp>
        <p:nvSpPr>
          <p:cNvPr id="94" name="Google Shape;94;p3"/>
          <p:cNvSpPr txBox="1"/>
          <p:nvPr/>
        </p:nvSpPr>
        <p:spPr>
          <a:xfrm>
            <a:off x="12884867" y="3788888"/>
            <a:ext cx="237791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Annual CAGR</a:t>
            </a:r>
            <a:endParaRPr/>
          </a:p>
        </p:txBody>
      </p:sp>
      <p:sp>
        <p:nvSpPr>
          <p:cNvPr id="95" name="Google Shape;95;p3"/>
          <p:cNvSpPr txBox="1"/>
          <p:nvPr/>
        </p:nvSpPr>
        <p:spPr>
          <a:xfrm>
            <a:off x="13067804" y="2395392"/>
            <a:ext cx="2012035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9%</a:t>
            </a:r>
            <a:endParaRPr/>
          </a:p>
        </p:txBody>
      </p:sp>
      <p:sp>
        <p:nvSpPr>
          <p:cNvPr id="96" name="Google Shape;96;p3"/>
          <p:cNvSpPr txBox="1"/>
          <p:nvPr/>
        </p:nvSpPr>
        <p:spPr>
          <a:xfrm>
            <a:off x="1237889" y="5469509"/>
            <a:ext cx="16021411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but care is constrained by inefficient diagnostic evaluations</a:t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5028715" y="6538467"/>
            <a:ext cx="3715460" cy="2719833"/>
          </a:xfrm>
          <a:custGeom>
            <a:rect b="b" l="l" r="r" t="t"/>
            <a:pathLst>
              <a:path extrusionOk="0" h="2515738" w="3436653">
                <a:moveTo>
                  <a:pt x="3312193" y="2515738"/>
                </a:moveTo>
                <a:lnTo>
                  <a:pt x="124460" y="2515738"/>
                </a:lnTo>
                <a:cubicBezTo>
                  <a:pt x="55880" y="2515738"/>
                  <a:pt x="0" y="2459858"/>
                  <a:pt x="0" y="239127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12193" y="0"/>
                </a:lnTo>
                <a:cubicBezTo>
                  <a:pt x="3380773" y="0"/>
                  <a:pt x="3436653" y="55880"/>
                  <a:pt x="3436653" y="124460"/>
                </a:cubicBezTo>
                <a:lnTo>
                  <a:pt x="3436653" y="2391278"/>
                </a:lnTo>
                <a:cubicBezTo>
                  <a:pt x="3436653" y="2459858"/>
                  <a:pt x="3380773" y="2515738"/>
                  <a:pt x="3312193" y="2515738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"/>
          <p:cNvSpPr txBox="1"/>
          <p:nvPr/>
        </p:nvSpPr>
        <p:spPr>
          <a:xfrm>
            <a:off x="4956562" y="7970363"/>
            <a:ext cx="3859766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Average time to diagnosis</a:t>
            </a:r>
            <a:endParaRPr/>
          </a:p>
        </p:txBody>
      </p:sp>
      <p:sp>
        <p:nvSpPr>
          <p:cNvPr id="99" name="Google Shape;99;p3"/>
          <p:cNvSpPr txBox="1"/>
          <p:nvPr/>
        </p:nvSpPr>
        <p:spPr>
          <a:xfrm>
            <a:off x="5897872" y="6637220"/>
            <a:ext cx="1977146" cy="1259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4.6yr</a:t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>
            <a:off x="9615979" y="6538467"/>
            <a:ext cx="3715460" cy="2719833"/>
          </a:xfrm>
          <a:custGeom>
            <a:rect b="b" l="l" r="r" t="t"/>
            <a:pathLst>
              <a:path extrusionOk="0" h="2515738" w="3436653">
                <a:moveTo>
                  <a:pt x="3312193" y="2515738"/>
                </a:moveTo>
                <a:lnTo>
                  <a:pt x="124460" y="2515738"/>
                </a:lnTo>
                <a:cubicBezTo>
                  <a:pt x="55880" y="2515738"/>
                  <a:pt x="0" y="2459858"/>
                  <a:pt x="0" y="239127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312193" y="0"/>
                </a:lnTo>
                <a:cubicBezTo>
                  <a:pt x="3380773" y="0"/>
                  <a:pt x="3436653" y="55880"/>
                  <a:pt x="3436653" y="124460"/>
                </a:cubicBezTo>
                <a:lnTo>
                  <a:pt x="3436653" y="2391278"/>
                </a:lnTo>
                <a:cubicBezTo>
                  <a:pt x="3436653" y="2459858"/>
                  <a:pt x="3380773" y="2515738"/>
                  <a:pt x="3312193" y="2515738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9846789" y="7999388"/>
            <a:ext cx="3456554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Average physicians seen</a:t>
            </a:r>
            <a:endParaRPr/>
          </a:p>
        </p:txBody>
      </p:sp>
      <p:sp>
        <p:nvSpPr>
          <p:cNvPr id="102" name="Google Shape;102;p3"/>
          <p:cNvSpPr txBox="1"/>
          <p:nvPr/>
        </p:nvSpPr>
        <p:spPr>
          <a:xfrm>
            <a:off x="10485135" y="6637220"/>
            <a:ext cx="1977146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4.8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"/>
          <p:cNvSpPr/>
          <p:nvPr/>
        </p:nvSpPr>
        <p:spPr>
          <a:xfrm>
            <a:off x="12113910" y="1431131"/>
            <a:ext cx="16587378" cy="15654338"/>
          </a:xfrm>
          <a:custGeom>
            <a:rect b="b" l="l" r="r" t="t"/>
            <a:pathLst>
              <a:path extrusionOk="0" h="15654338" w="16587378">
                <a:moveTo>
                  <a:pt x="0" y="0"/>
                </a:moveTo>
                <a:lnTo>
                  <a:pt x="16587377" y="0"/>
                </a:lnTo>
                <a:lnTo>
                  <a:pt x="16587377" y="15654338"/>
                </a:lnTo>
                <a:lnTo>
                  <a:pt x="0" y="15654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-4304747" y="1995096"/>
            <a:ext cx="8762662" cy="8229600"/>
          </a:xfrm>
          <a:custGeom>
            <a:rect b="b" l="l" r="r" t="t"/>
            <a:pathLst>
              <a:path extrusionOk="0" h="8229600" w="8762662">
                <a:moveTo>
                  <a:pt x="0" y="0"/>
                </a:moveTo>
                <a:lnTo>
                  <a:pt x="8762662" y="0"/>
                </a:lnTo>
                <a:lnTo>
                  <a:pt x="87626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2"/>
          <p:cNvSpPr/>
          <p:nvPr/>
        </p:nvSpPr>
        <p:spPr>
          <a:xfrm>
            <a:off x="-4304747" y="-6056326"/>
            <a:ext cx="14132188" cy="13337252"/>
          </a:xfrm>
          <a:custGeom>
            <a:rect b="b" l="l" r="r" t="t"/>
            <a:pathLst>
              <a:path extrusionOk="0" h="13337252" w="14132188">
                <a:moveTo>
                  <a:pt x="0" y="0"/>
                </a:moveTo>
                <a:lnTo>
                  <a:pt x="14132188" y="0"/>
                </a:lnTo>
                <a:lnTo>
                  <a:pt x="14132188" y="13337252"/>
                </a:lnTo>
                <a:lnTo>
                  <a:pt x="0" y="133372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2"/>
          <p:cNvSpPr/>
          <p:nvPr/>
        </p:nvSpPr>
        <p:spPr>
          <a:xfrm>
            <a:off x="3672663" y="4027764"/>
            <a:ext cx="2082140" cy="2082132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2"/>
          <p:cNvSpPr/>
          <p:nvPr/>
        </p:nvSpPr>
        <p:spPr>
          <a:xfrm>
            <a:off x="7855617" y="3930386"/>
            <a:ext cx="2082140" cy="2082132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370" l="0" r="0" t="-437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12287815" y="3930386"/>
            <a:ext cx="2082140" cy="2082132"/>
          </a:xfrm>
          <a:custGeom>
            <a:rect b="b" l="l" r="r" t="t"/>
            <a:pathLst>
              <a:path extrusionOk="0" h="6349975" w="6350000">
                <a:moveTo>
                  <a:pt x="6350000" y="3175025"/>
                </a:moveTo>
                <a:cubicBezTo>
                  <a:pt x="6350000" y="4928451"/>
                  <a:pt x="4928476" y="6349975"/>
                  <a:pt x="3175000" y="6349975"/>
                </a:cubicBezTo>
                <a:cubicBezTo>
                  <a:pt x="1421498" y="6349975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2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2"/>
          <p:cNvSpPr txBox="1"/>
          <p:nvPr/>
        </p:nvSpPr>
        <p:spPr>
          <a:xfrm>
            <a:off x="2002885" y="852096"/>
            <a:ext cx="14820840" cy="1657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Leveraging our unique expertise in startups &amp; immunology</a:t>
            </a:r>
            <a:endParaRPr/>
          </a:p>
        </p:txBody>
      </p:sp>
      <p:sp>
        <p:nvSpPr>
          <p:cNvPr id="232" name="Google Shape;232;p12"/>
          <p:cNvSpPr txBox="1"/>
          <p:nvPr/>
        </p:nvSpPr>
        <p:spPr>
          <a:xfrm>
            <a:off x="2755942" y="7131714"/>
            <a:ext cx="3915580" cy="305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Immunoengineering @ Yale</a:t>
            </a:r>
            <a:endParaRPr/>
          </a:p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President of Yale Entrepreneurial Society for 2.5 years</a:t>
            </a:r>
            <a:endParaRPr/>
          </a:p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Investment Partner at Dorm Room Fund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244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2"/>
          <p:cNvSpPr txBox="1"/>
          <p:nvPr/>
        </p:nvSpPr>
        <p:spPr>
          <a:xfrm>
            <a:off x="3498510" y="6539836"/>
            <a:ext cx="243044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Grace Gerwe</a:t>
            </a:r>
            <a:endParaRPr/>
          </a:p>
        </p:txBody>
      </p:sp>
      <p:sp>
        <p:nvSpPr>
          <p:cNvPr id="234" name="Google Shape;234;p12"/>
          <p:cNvSpPr txBox="1"/>
          <p:nvPr/>
        </p:nvSpPr>
        <p:spPr>
          <a:xfrm>
            <a:off x="7681464" y="6486437"/>
            <a:ext cx="243044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Archit Kalra</a:t>
            </a:r>
            <a:endParaRPr/>
          </a:p>
        </p:txBody>
      </p:sp>
      <p:sp>
        <p:nvSpPr>
          <p:cNvPr id="235" name="Google Shape;235;p12"/>
          <p:cNvSpPr txBox="1"/>
          <p:nvPr/>
        </p:nvSpPr>
        <p:spPr>
          <a:xfrm>
            <a:off x="11603364" y="6486437"/>
            <a:ext cx="3451042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Meghana Chamarty</a:t>
            </a:r>
            <a:endParaRPr/>
          </a:p>
        </p:txBody>
      </p:sp>
      <p:sp>
        <p:nvSpPr>
          <p:cNvPr id="236" name="Google Shape;236;p12"/>
          <p:cNvSpPr txBox="1"/>
          <p:nvPr/>
        </p:nvSpPr>
        <p:spPr>
          <a:xfrm>
            <a:off x="7065955" y="7141239"/>
            <a:ext cx="4156090" cy="22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6106" lvl="1" marL="53221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465"/>
              <a:buFont typeface="Arial"/>
              <a:buChar char="•"/>
            </a:pPr>
            <a:r>
              <a:rPr b="0" i="0" lang="en-US" sz="2465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Neuroscience &amp; Physics @ Yale</a:t>
            </a:r>
            <a:endParaRPr/>
          </a:p>
          <a:p>
            <a:pPr indent="-266106" lvl="1" marL="53221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465"/>
              <a:buFont typeface="Arial"/>
              <a:buChar char="•"/>
            </a:pPr>
            <a:r>
              <a:rPr b="0" i="0" lang="en-US" sz="2465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Yale Undergrad Capital Partners Analyst</a:t>
            </a:r>
            <a:endParaRPr/>
          </a:p>
          <a:p>
            <a:pPr indent="-266106" lvl="1" marL="53221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465"/>
              <a:buFont typeface="Arial"/>
              <a:buChar char="•"/>
            </a:pPr>
            <a:r>
              <a:rPr b="0" i="0" lang="en-US" sz="2465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Space Force computing lab researcher</a:t>
            </a:r>
            <a:endParaRPr/>
          </a:p>
        </p:txBody>
      </p:sp>
      <p:sp>
        <p:nvSpPr>
          <p:cNvPr id="237" name="Google Shape;237;p12"/>
          <p:cNvSpPr txBox="1"/>
          <p:nvPr/>
        </p:nvSpPr>
        <p:spPr>
          <a:xfrm>
            <a:off x="11371095" y="7131714"/>
            <a:ext cx="3915580" cy="3057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CS &amp; Biochem @ Yale</a:t>
            </a:r>
            <a:endParaRPr/>
          </a:p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Yale Ventures Associate</a:t>
            </a:r>
            <a:endParaRPr/>
          </a:p>
          <a:p>
            <a:pPr indent="-269954" lvl="1" marL="539908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B244A2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Researcher @Yale Clinical Neuroscience Group for Neuroanalytics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B244A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/>
          <p:nvPr/>
        </p:nvSpPr>
        <p:spPr>
          <a:xfrm>
            <a:off x="-3098715" y="-5383385"/>
            <a:ext cx="12989798" cy="12259122"/>
          </a:xfrm>
          <a:custGeom>
            <a:rect b="b" l="l" r="r" t="t"/>
            <a:pathLst>
              <a:path extrusionOk="0" h="12259122" w="12989798">
                <a:moveTo>
                  <a:pt x="0" y="0"/>
                </a:moveTo>
                <a:lnTo>
                  <a:pt x="12989798" y="0"/>
                </a:lnTo>
                <a:lnTo>
                  <a:pt x="12989798" y="12259122"/>
                </a:lnTo>
                <a:lnTo>
                  <a:pt x="0" y="12259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6037713" y="-5598291"/>
            <a:ext cx="12989798" cy="12259122"/>
          </a:xfrm>
          <a:custGeom>
            <a:rect b="b" l="l" r="r" t="t"/>
            <a:pathLst>
              <a:path extrusionOk="0" h="12259122" w="12989798">
                <a:moveTo>
                  <a:pt x="0" y="0"/>
                </a:moveTo>
                <a:lnTo>
                  <a:pt x="12989798" y="0"/>
                </a:lnTo>
                <a:lnTo>
                  <a:pt x="12989798" y="12259121"/>
                </a:lnTo>
                <a:lnTo>
                  <a:pt x="0" y="122591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3"/>
          <p:cNvSpPr/>
          <p:nvPr/>
        </p:nvSpPr>
        <p:spPr>
          <a:xfrm rot="2537257">
            <a:off x="2649101" y="-5775876"/>
            <a:ext cx="12989798" cy="12259122"/>
          </a:xfrm>
          <a:custGeom>
            <a:rect b="b" l="l" r="r" t="t"/>
            <a:pathLst>
              <a:path extrusionOk="0" h="12259122" w="12989798">
                <a:moveTo>
                  <a:pt x="0" y="0"/>
                </a:moveTo>
                <a:lnTo>
                  <a:pt x="12989798" y="0"/>
                </a:lnTo>
                <a:lnTo>
                  <a:pt x="12989798" y="12259122"/>
                </a:lnTo>
                <a:lnTo>
                  <a:pt x="0" y="12259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13"/>
          <p:cNvSpPr txBox="1"/>
          <p:nvPr/>
        </p:nvSpPr>
        <p:spPr>
          <a:xfrm>
            <a:off x="3202090" y="1028700"/>
            <a:ext cx="11883821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DF2F2"/>
                </a:solidFill>
                <a:latin typeface="Arial"/>
                <a:ea typeface="Arial"/>
                <a:cs typeface="Arial"/>
                <a:sym typeface="Arial"/>
              </a:rPr>
              <a:t>We need funding to:</a:t>
            </a:r>
            <a:endParaRPr/>
          </a:p>
        </p:txBody>
      </p:sp>
      <p:sp>
        <p:nvSpPr>
          <p:cNvPr id="246" name="Google Shape;246;p13"/>
          <p:cNvSpPr txBox="1"/>
          <p:nvPr/>
        </p:nvSpPr>
        <p:spPr>
          <a:xfrm>
            <a:off x="5501427" y="3796400"/>
            <a:ext cx="9502061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Establish partnerships with clinicians</a:t>
            </a:r>
            <a:endParaRPr/>
          </a:p>
        </p:txBody>
      </p:sp>
      <p:sp>
        <p:nvSpPr>
          <p:cNvPr id="247" name="Google Shape;247;p13"/>
          <p:cNvSpPr txBox="1"/>
          <p:nvPr/>
        </p:nvSpPr>
        <p:spPr>
          <a:xfrm>
            <a:off x="5501427" y="5238067"/>
            <a:ext cx="517998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Expand our dataset</a:t>
            </a:r>
            <a:endParaRPr/>
          </a:p>
        </p:txBody>
      </p:sp>
      <p:sp>
        <p:nvSpPr>
          <p:cNvPr id="248" name="Google Shape;248;p13"/>
          <p:cNvSpPr txBox="1"/>
          <p:nvPr/>
        </p:nvSpPr>
        <p:spPr>
          <a:xfrm>
            <a:off x="5501427" y="6681142"/>
            <a:ext cx="4389656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File IP</a:t>
            </a:r>
            <a:endParaRPr/>
          </a:p>
        </p:txBody>
      </p:sp>
      <p:grpSp>
        <p:nvGrpSpPr>
          <p:cNvPr id="249" name="Google Shape;249;p13"/>
          <p:cNvGrpSpPr/>
          <p:nvPr/>
        </p:nvGrpSpPr>
        <p:grpSpPr>
          <a:xfrm>
            <a:off x="4145436" y="3776087"/>
            <a:ext cx="706127" cy="821675"/>
            <a:chOff x="0" y="0"/>
            <a:chExt cx="698500" cy="812800"/>
          </a:xfrm>
        </p:grpSpPr>
        <p:sp>
          <p:nvSpPr>
            <p:cNvPr id="250" name="Google Shape;250;p13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3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" name="Google Shape;252;p13"/>
          <p:cNvSpPr txBox="1"/>
          <p:nvPr/>
        </p:nvSpPr>
        <p:spPr>
          <a:xfrm>
            <a:off x="2959285" y="3990994"/>
            <a:ext cx="3078428" cy="391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12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grpSp>
        <p:nvGrpSpPr>
          <p:cNvPr id="253" name="Google Shape;253;p13"/>
          <p:cNvGrpSpPr/>
          <p:nvPr/>
        </p:nvGrpSpPr>
        <p:grpSpPr>
          <a:xfrm>
            <a:off x="4145436" y="5217755"/>
            <a:ext cx="706127" cy="821675"/>
            <a:chOff x="0" y="0"/>
            <a:chExt cx="698500" cy="812800"/>
          </a:xfrm>
        </p:grpSpPr>
        <p:sp>
          <p:nvSpPr>
            <p:cNvPr id="254" name="Google Shape;254;p13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3"/>
          <p:cNvSpPr txBox="1"/>
          <p:nvPr/>
        </p:nvSpPr>
        <p:spPr>
          <a:xfrm>
            <a:off x="2959285" y="5432662"/>
            <a:ext cx="3078428" cy="391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12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grpSp>
        <p:nvGrpSpPr>
          <p:cNvPr id="257" name="Google Shape;257;p13"/>
          <p:cNvGrpSpPr/>
          <p:nvPr/>
        </p:nvGrpSpPr>
        <p:grpSpPr>
          <a:xfrm>
            <a:off x="4145436" y="6660830"/>
            <a:ext cx="706127" cy="821675"/>
            <a:chOff x="0" y="0"/>
            <a:chExt cx="698500" cy="812800"/>
          </a:xfrm>
        </p:grpSpPr>
        <p:sp>
          <p:nvSpPr>
            <p:cNvPr id="258" name="Google Shape;258;p13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3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0" name="Google Shape;260;p13"/>
          <p:cNvSpPr txBox="1"/>
          <p:nvPr/>
        </p:nvSpPr>
        <p:spPr>
          <a:xfrm>
            <a:off x="2959285" y="6875737"/>
            <a:ext cx="3078428" cy="3918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12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44A2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"/>
          <p:cNvSpPr/>
          <p:nvPr/>
        </p:nvSpPr>
        <p:spPr>
          <a:xfrm>
            <a:off x="-7992042" y="-9094930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11282516" y="404260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1398214" y="3472749"/>
            <a:ext cx="15491571" cy="141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2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Clarys</a:t>
            </a:r>
            <a:endParaRPr/>
          </a:p>
        </p:txBody>
      </p:sp>
      <p:sp>
        <p:nvSpPr>
          <p:cNvPr id="268" name="Google Shape;268;p14"/>
          <p:cNvSpPr txBox="1"/>
          <p:nvPr/>
        </p:nvSpPr>
        <p:spPr>
          <a:xfrm>
            <a:off x="4288884" y="5407333"/>
            <a:ext cx="9710233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Spotting wellness, preventing crisis.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244A2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"/>
          <p:cNvSpPr/>
          <p:nvPr/>
        </p:nvSpPr>
        <p:spPr>
          <a:xfrm>
            <a:off x="-7992042" y="-9094930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5"/>
          <p:cNvSpPr/>
          <p:nvPr/>
        </p:nvSpPr>
        <p:spPr>
          <a:xfrm>
            <a:off x="11282516" y="404260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5"/>
          <p:cNvSpPr txBox="1"/>
          <p:nvPr/>
        </p:nvSpPr>
        <p:spPr>
          <a:xfrm>
            <a:off x="4858551" y="4562475"/>
            <a:ext cx="8570898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solidFill>
                  <a:srgbClr val="FDF2F2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/>
          <p:nvPr/>
        </p:nvSpPr>
        <p:spPr>
          <a:xfrm>
            <a:off x="-4070178" y="-4675432"/>
            <a:ext cx="12965360" cy="12236058"/>
          </a:xfrm>
          <a:custGeom>
            <a:rect b="b" l="l" r="r" t="t"/>
            <a:pathLst>
              <a:path extrusionOk="0"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"/>
          <p:cNvSpPr/>
          <p:nvPr/>
        </p:nvSpPr>
        <p:spPr>
          <a:xfrm>
            <a:off x="11567076" y="2533444"/>
            <a:ext cx="1919607" cy="1160050"/>
          </a:xfrm>
          <a:custGeom>
            <a:rect b="b" l="l" r="r" t="t"/>
            <a:pathLst>
              <a:path extrusionOk="0" h="1160050" w="1919607">
                <a:moveTo>
                  <a:pt x="0" y="0"/>
                </a:moveTo>
                <a:lnTo>
                  <a:pt x="1919607" y="0"/>
                </a:lnTo>
                <a:lnTo>
                  <a:pt x="1919607" y="1160050"/>
                </a:lnTo>
                <a:lnTo>
                  <a:pt x="0" y="1160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6"/>
          <p:cNvSpPr/>
          <p:nvPr/>
        </p:nvSpPr>
        <p:spPr>
          <a:xfrm>
            <a:off x="5315388" y="2896440"/>
            <a:ext cx="2855306" cy="596442"/>
          </a:xfrm>
          <a:custGeom>
            <a:rect b="b" l="l" r="r" t="t"/>
            <a:pathLst>
              <a:path extrusionOk="0" h="596442" w="2855306">
                <a:moveTo>
                  <a:pt x="0" y="0"/>
                </a:moveTo>
                <a:lnTo>
                  <a:pt x="2855306" y="0"/>
                </a:lnTo>
                <a:lnTo>
                  <a:pt x="2855306" y="596442"/>
                </a:lnTo>
                <a:lnTo>
                  <a:pt x="0" y="5964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11165760" y="3113469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4" name="Google Shape;284;p16"/>
          <p:cNvGraphicFramePr/>
          <p:nvPr/>
        </p:nvGraphicFramePr>
        <p:xfrm>
          <a:off x="1653329" y="2358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{9E87F794-6986-4D71-8A60-85E617F11326}</a:tableStyleId>
              </a:tblPr>
              <a:tblGrid>
                <a:gridCol w="3434125"/>
                <a:gridCol w="3285850"/>
                <a:gridCol w="2976375"/>
                <a:gridCol w="2306525"/>
                <a:gridCol w="2563100"/>
              </a:tblGrid>
              <a:tr h="1549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35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84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5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7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5" name="Google Shape;285;p16"/>
          <p:cNvSpPr/>
          <p:nvPr/>
        </p:nvSpPr>
        <p:spPr>
          <a:xfrm>
            <a:off x="8570744" y="2805966"/>
            <a:ext cx="2595015" cy="686916"/>
          </a:xfrm>
          <a:custGeom>
            <a:rect b="b" l="l" r="r" t="t"/>
            <a:pathLst>
              <a:path extrusionOk="0" h="686916" w="2595015">
                <a:moveTo>
                  <a:pt x="0" y="0"/>
                </a:moveTo>
                <a:lnTo>
                  <a:pt x="2595016" y="0"/>
                </a:lnTo>
                <a:lnTo>
                  <a:pt x="2595016" y="686916"/>
                </a:lnTo>
                <a:lnTo>
                  <a:pt x="0" y="6869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14491099" y="7373113"/>
            <a:ext cx="744257" cy="734785"/>
          </a:xfrm>
          <a:custGeom>
            <a:rect b="b" l="l" r="r" t="t"/>
            <a:pathLst>
              <a:path extrusionOk="0" h="734785" w="744257">
                <a:moveTo>
                  <a:pt x="0" y="0"/>
                </a:moveTo>
                <a:lnTo>
                  <a:pt x="744257" y="0"/>
                </a:lnTo>
                <a:lnTo>
                  <a:pt x="744257" y="734785"/>
                </a:lnTo>
                <a:lnTo>
                  <a:pt x="0" y="734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6"/>
          <p:cNvSpPr/>
          <p:nvPr/>
        </p:nvSpPr>
        <p:spPr>
          <a:xfrm>
            <a:off x="14491099" y="5934740"/>
            <a:ext cx="744257" cy="734785"/>
          </a:xfrm>
          <a:custGeom>
            <a:rect b="b" l="l" r="r" t="t"/>
            <a:pathLst>
              <a:path extrusionOk="0" h="734785" w="744257">
                <a:moveTo>
                  <a:pt x="0" y="0"/>
                </a:moveTo>
                <a:lnTo>
                  <a:pt x="744257" y="0"/>
                </a:lnTo>
                <a:lnTo>
                  <a:pt x="744257" y="734785"/>
                </a:lnTo>
                <a:lnTo>
                  <a:pt x="0" y="734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6"/>
          <p:cNvSpPr/>
          <p:nvPr/>
        </p:nvSpPr>
        <p:spPr>
          <a:xfrm>
            <a:off x="14491099" y="4369182"/>
            <a:ext cx="744257" cy="734785"/>
          </a:xfrm>
          <a:custGeom>
            <a:rect b="b" l="l" r="r" t="t"/>
            <a:pathLst>
              <a:path extrusionOk="0" h="734785" w="744257">
                <a:moveTo>
                  <a:pt x="0" y="0"/>
                </a:moveTo>
                <a:lnTo>
                  <a:pt x="744257" y="0"/>
                </a:lnTo>
                <a:lnTo>
                  <a:pt x="744257" y="734785"/>
                </a:lnTo>
                <a:lnTo>
                  <a:pt x="0" y="7347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6"/>
          <p:cNvSpPr/>
          <p:nvPr/>
        </p:nvSpPr>
        <p:spPr>
          <a:xfrm>
            <a:off x="6368004" y="7318684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6"/>
          <p:cNvSpPr txBox="1"/>
          <p:nvPr/>
        </p:nvSpPr>
        <p:spPr>
          <a:xfrm>
            <a:off x="1028700" y="1028700"/>
            <a:ext cx="1623060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Competition</a:t>
            </a:r>
            <a:endParaRPr/>
          </a:p>
        </p:txBody>
      </p:sp>
      <p:sp>
        <p:nvSpPr>
          <p:cNvPr id="291" name="Google Shape;291;p16"/>
          <p:cNvSpPr txBox="1"/>
          <p:nvPr/>
        </p:nvSpPr>
        <p:spPr>
          <a:xfrm>
            <a:off x="13231831" y="2848357"/>
            <a:ext cx="3262793" cy="644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Clarys</a:t>
            </a:r>
            <a:endParaRPr/>
          </a:p>
        </p:txBody>
      </p:sp>
      <p:sp>
        <p:nvSpPr>
          <p:cNvPr id="292" name="Google Shape;292;p16"/>
          <p:cNvSpPr txBox="1"/>
          <p:nvPr/>
        </p:nvSpPr>
        <p:spPr>
          <a:xfrm>
            <a:off x="1830535" y="4410570"/>
            <a:ext cx="303733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image-based</a:t>
            </a:r>
            <a:endParaRPr/>
          </a:p>
        </p:txBody>
      </p:sp>
      <p:sp>
        <p:nvSpPr>
          <p:cNvPr id="293" name="Google Shape;293;p16"/>
          <p:cNvSpPr txBox="1"/>
          <p:nvPr/>
        </p:nvSpPr>
        <p:spPr>
          <a:xfrm>
            <a:off x="1830535" y="5896640"/>
            <a:ext cx="303733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virtual option</a:t>
            </a:r>
            <a:endParaRPr/>
          </a:p>
        </p:txBody>
      </p:sp>
      <p:sp>
        <p:nvSpPr>
          <p:cNvPr id="294" name="Google Shape;294;p16"/>
          <p:cNvSpPr txBox="1"/>
          <p:nvPr/>
        </p:nvSpPr>
        <p:spPr>
          <a:xfrm>
            <a:off x="2238045" y="7226155"/>
            <a:ext cx="2222314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product-market fit</a:t>
            </a:r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9493215" y="7318684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4" y="0"/>
                </a:lnTo>
                <a:lnTo>
                  <a:pt x="750074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6"/>
          <p:cNvSpPr/>
          <p:nvPr/>
        </p:nvSpPr>
        <p:spPr>
          <a:xfrm>
            <a:off x="12151842" y="7318684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6"/>
          <p:cNvSpPr/>
          <p:nvPr/>
        </p:nvSpPr>
        <p:spPr>
          <a:xfrm>
            <a:off x="12151842" y="5825883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6"/>
          <p:cNvSpPr/>
          <p:nvPr/>
        </p:nvSpPr>
        <p:spPr>
          <a:xfrm>
            <a:off x="12151842" y="4260324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3"/>
                </a:lnTo>
                <a:lnTo>
                  <a:pt x="0" y="843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6"/>
          <p:cNvSpPr/>
          <p:nvPr/>
        </p:nvSpPr>
        <p:spPr>
          <a:xfrm>
            <a:off x="9466372" y="4260324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3"/>
                </a:lnTo>
                <a:lnTo>
                  <a:pt x="0" y="843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6"/>
          <p:cNvSpPr/>
          <p:nvPr/>
        </p:nvSpPr>
        <p:spPr>
          <a:xfrm>
            <a:off x="9466372" y="5825883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6"/>
          <p:cNvSpPr/>
          <p:nvPr/>
        </p:nvSpPr>
        <p:spPr>
          <a:xfrm>
            <a:off x="6368004" y="5880312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2"/>
                </a:lnTo>
                <a:lnTo>
                  <a:pt x="0" y="8436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6"/>
          <p:cNvSpPr/>
          <p:nvPr/>
        </p:nvSpPr>
        <p:spPr>
          <a:xfrm>
            <a:off x="6368004" y="4255448"/>
            <a:ext cx="750075" cy="843642"/>
          </a:xfrm>
          <a:custGeom>
            <a:rect b="b" l="l" r="r" t="t"/>
            <a:pathLst>
              <a:path extrusionOk="0" h="843642" w="750075">
                <a:moveTo>
                  <a:pt x="0" y="0"/>
                </a:moveTo>
                <a:lnTo>
                  <a:pt x="750075" y="0"/>
                </a:lnTo>
                <a:lnTo>
                  <a:pt x="750075" y="843643"/>
                </a:lnTo>
                <a:lnTo>
                  <a:pt x="0" y="8436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/>
        </p:nvSpPr>
        <p:spPr>
          <a:xfrm>
            <a:off x="1028700" y="1019175"/>
            <a:ext cx="16230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The rheumatology shortage</a:t>
            </a:r>
            <a:endParaRPr/>
          </a:p>
        </p:txBody>
      </p:sp>
      <p:sp>
        <p:nvSpPr>
          <p:cNvPr id="308" name="Google Shape;308;p17"/>
          <p:cNvSpPr/>
          <p:nvPr/>
        </p:nvSpPr>
        <p:spPr>
          <a:xfrm>
            <a:off x="1794112" y="3578219"/>
            <a:ext cx="3918441" cy="4226387"/>
          </a:xfrm>
          <a:custGeom>
            <a:rect b="b" l="l" r="r" t="t"/>
            <a:pathLst>
              <a:path extrusionOk="0" h="3909240" w="3624402">
                <a:moveTo>
                  <a:pt x="3499942" y="3909240"/>
                </a:moveTo>
                <a:lnTo>
                  <a:pt x="124460" y="3909240"/>
                </a:lnTo>
                <a:cubicBezTo>
                  <a:pt x="55880" y="3909240"/>
                  <a:pt x="0" y="3853361"/>
                  <a:pt x="0" y="37847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499942" y="0"/>
                </a:lnTo>
                <a:cubicBezTo>
                  <a:pt x="3568522" y="0"/>
                  <a:pt x="3624402" y="55880"/>
                  <a:pt x="3624402" y="124460"/>
                </a:cubicBezTo>
                <a:lnTo>
                  <a:pt x="3624402" y="3784781"/>
                </a:lnTo>
                <a:cubicBezTo>
                  <a:pt x="3624402" y="3853361"/>
                  <a:pt x="3568522" y="3909240"/>
                  <a:pt x="3499942" y="390924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7"/>
          <p:cNvSpPr txBox="1"/>
          <p:nvPr/>
        </p:nvSpPr>
        <p:spPr>
          <a:xfrm>
            <a:off x="2057501" y="5233193"/>
            <a:ext cx="3391663" cy="2023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8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Current practicing rheumatologists in US</a:t>
            </a:r>
            <a:endParaRPr/>
          </a:p>
        </p:txBody>
      </p:sp>
      <p:sp>
        <p:nvSpPr>
          <p:cNvPr id="310" name="Google Shape;310;p17"/>
          <p:cNvSpPr txBox="1"/>
          <p:nvPr/>
        </p:nvSpPr>
        <p:spPr>
          <a:xfrm>
            <a:off x="2340828" y="3673769"/>
            <a:ext cx="2916242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5600</a:t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>
            <a:off x="11913861" y="3578219"/>
            <a:ext cx="3974208" cy="4226387"/>
          </a:xfrm>
          <a:custGeom>
            <a:rect b="b" l="l" r="r" t="t"/>
            <a:pathLst>
              <a:path extrusionOk="0" h="3909240" w="3675985">
                <a:moveTo>
                  <a:pt x="3551525" y="3909240"/>
                </a:moveTo>
                <a:lnTo>
                  <a:pt x="124460" y="3909240"/>
                </a:lnTo>
                <a:cubicBezTo>
                  <a:pt x="55880" y="3909240"/>
                  <a:pt x="0" y="3853361"/>
                  <a:pt x="0" y="37847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51525" y="0"/>
                </a:lnTo>
                <a:cubicBezTo>
                  <a:pt x="3620105" y="0"/>
                  <a:pt x="3675985" y="55880"/>
                  <a:pt x="3675985" y="124460"/>
                </a:cubicBezTo>
                <a:lnTo>
                  <a:pt x="3675985" y="3784781"/>
                </a:lnTo>
                <a:cubicBezTo>
                  <a:pt x="3675985" y="3853361"/>
                  <a:pt x="3620105" y="3909240"/>
                  <a:pt x="3551525" y="390924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7"/>
          <p:cNvSpPr/>
          <p:nvPr/>
        </p:nvSpPr>
        <p:spPr>
          <a:xfrm>
            <a:off x="6722203" y="3544273"/>
            <a:ext cx="4182436" cy="4260333"/>
          </a:xfrm>
          <a:custGeom>
            <a:rect b="b" l="l" r="r" t="t"/>
            <a:pathLst>
              <a:path extrusionOk="0" h="3940639" w="3868588">
                <a:moveTo>
                  <a:pt x="3744128" y="3940639"/>
                </a:moveTo>
                <a:lnTo>
                  <a:pt x="124460" y="3940639"/>
                </a:lnTo>
                <a:cubicBezTo>
                  <a:pt x="55880" y="3940639"/>
                  <a:pt x="0" y="3884759"/>
                  <a:pt x="0" y="381617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744128" y="0"/>
                </a:lnTo>
                <a:cubicBezTo>
                  <a:pt x="3812708" y="0"/>
                  <a:pt x="3868588" y="55880"/>
                  <a:pt x="3868588" y="124460"/>
                </a:cubicBezTo>
                <a:lnTo>
                  <a:pt x="3868588" y="3816179"/>
                </a:lnTo>
                <a:cubicBezTo>
                  <a:pt x="3868588" y="3884759"/>
                  <a:pt x="3812708" y="3940639"/>
                  <a:pt x="3744128" y="3940639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12152541" y="5242718"/>
            <a:ext cx="3496847" cy="15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6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Travel for appointment in rural areas</a:t>
            </a:r>
            <a:endParaRPr/>
          </a:p>
        </p:txBody>
      </p:sp>
      <p:sp>
        <p:nvSpPr>
          <p:cNvPr id="314" name="Google Shape;314;p17"/>
          <p:cNvSpPr txBox="1"/>
          <p:nvPr/>
        </p:nvSpPr>
        <p:spPr>
          <a:xfrm>
            <a:off x="7799907" y="3673769"/>
            <a:ext cx="2027026" cy="12591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l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4700</a:t>
            </a:r>
            <a:endParaRPr/>
          </a:p>
        </p:txBody>
      </p:sp>
      <p:sp>
        <p:nvSpPr>
          <p:cNvPr id="315" name="Google Shape;315;p17"/>
          <p:cNvSpPr txBox="1"/>
          <p:nvPr/>
        </p:nvSpPr>
        <p:spPr>
          <a:xfrm>
            <a:off x="12442844" y="3821955"/>
            <a:ext cx="2916242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200mi</a:t>
            </a:r>
            <a:endParaRPr/>
          </a:p>
        </p:txBody>
      </p:sp>
      <p:sp>
        <p:nvSpPr>
          <p:cNvPr id="316" name="Google Shape;316;p17"/>
          <p:cNvSpPr txBox="1"/>
          <p:nvPr/>
        </p:nvSpPr>
        <p:spPr>
          <a:xfrm>
            <a:off x="7139221" y="5242718"/>
            <a:ext cx="3348399" cy="15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6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Rheumatologist shortage by 2030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8"/>
          <p:cNvSpPr/>
          <p:nvPr/>
        </p:nvSpPr>
        <p:spPr>
          <a:xfrm>
            <a:off x="-4467531" y="-4353851"/>
            <a:ext cx="12965360" cy="12236058"/>
          </a:xfrm>
          <a:custGeom>
            <a:rect b="b" l="l" r="r" t="t"/>
            <a:pathLst>
              <a:path extrusionOk="0"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-4267200" y="2863097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1"/>
                </a:lnTo>
                <a:lnTo>
                  <a:pt x="0" y="11376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30582" y="1028700"/>
            <a:ext cx="4626837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8"/>
          <p:cNvSpPr txBox="1"/>
          <p:nvPr/>
        </p:nvSpPr>
        <p:spPr>
          <a:xfrm>
            <a:off x="1028700" y="3900488"/>
            <a:ext cx="4079377" cy="2486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First successful run :)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/>
          <p:nvPr/>
        </p:nvSpPr>
        <p:spPr>
          <a:xfrm>
            <a:off x="-5075901" y="727321"/>
            <a:ext cx="15883408" cy="14989966"/>
          </a:xfrm>
          <a:custGeom>
            <a:rect b="b" l="l" r="r" t="t"/>
            <a:pathLst>
              <a:path extrusionOk="0" h="14989966" w="15883408">
                <a:moveTo>
                  <a:pt x="0" y="0"/>
                </a:moveTo>
                <a:lnTo>
                  <a:pt x="15883408" y="0"/>
                </a:lnTo>
                <a:lnTo>
                  <a:pt x="15883408" y="14989967"/>
                </a:lnTo>
                <a:lnTo>
                  <a:pt x="0" y="14989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-2302239" y="-1223245"/>
            <a:ext cx="6366745" cy="6366745"/>
          </a:xfrm>
          <a:custGeom>
            <a:rect b="b" l="l" r="r" t="t"/>
            <a:pathLst>
              <a:path extrusionOk="0" h="6366745" w="6366745">
                <a:moveTo>
                  <a:pt x="0" y="0"/>
                </a:moveTo>
                <a:lnTo>
                  <a:pt x="6366745" y="0"/>
                </a:lnTo>
                <a:lnTo>
                  <a:pt x="6366745" y="6366745"/>
                </a:lnTo>
                <a:lnTo>
                  <a:pt x="0" y="6366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13048108" y="3287243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1670838" y="2891728"/>
            <a:ext cx="9068353" cy="5599369"/>
          </a:xfrm>
          <a:custGeom>
            <a:rect b="b" l="l" r="r" t="t"/>
            <a:pathLst>
              <a:path extrusionOk="0" h="5599369" w="9068353">
                <a:moveTo>
                  <a:pt x="0" y="0"/>
                </a:moveTo>
                <a:lnTo>
                  <a:pt x="9068352" y="0"/>
                </a:lnTo>
                <a:lnTo>
                  <a:pt x="9068352" y="5599369"/>
                </a:lnTo>
                <a:lnTo>
                  <a:pt x="0" y="5599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1773" l="0" r="-1451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1028700" y="1019175"/>
            <a:ext cx="16230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And a rheumatology shortage</a:t>
            </a: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11913861" y="3578219"/>
            <a:ext cx="3974208" cy="4226387"/>
          </a:xfrm>
          <a:custGeom>
            <a:rect b="b" l="l" r="r" t="t"/>
            <a:pathLst>
              <a:path extrusionOk="0" h="3909240" w="3675985">
                <a:moveTo>
                  <a:pt x="3551525" y="3909240"/>
                </a:moveTo>
                <a:lnTo>
                  <a:pt x="124460" y="3909240"/>
                </a:lnTo>
                <a:cubicBezTo>
                  <a:pt x="55880" y="3909240"/>
                  <a:pt x="0" y="3853361"/>
                  <a:pt x="0" y="37847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3551525" y="0"/>
                </a:lnTo>
                <a:cubicBezTo>
                  <a:pt x="3620105" y="0"/>
                  <a:pt x="3675985" y="55880"/>
                  <a:pt x="3675985" y="124460"/>
                </a:cubicBezTo>
                <a:lnTo>
                  <a:pt x="3675985" y="3784781"/>
                </a:lnTo>
                <a:cubicBezTo>
                  <a:pt x="3675985" y="3853361"/>
                  <a:pt x="3620105" y="3909240"/>
                  <a:pt x="3551525" y="390924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 txBox="1"/>
          <p:nvPr/>
        </p:nvSpPr>
        <p:spPr>
          <a:xfrm>
            <a:off x="12152541" y="5242718"/>
            <a:ext cx="3496847" cy="1569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16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Travel for appointment in rural areas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12442844" y="3821955"/>
            <a:ext cx="2916242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200mi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/>
          <p:nvPr/>
        </p:nvSpPr>
        <p:spPr>
          <a:xfrm>
            <a:off x="-4070178" y="-4675432"/>
            <a:ext cx="12965360" cy="12236058"/>
          </a:xfrm>
          <a:custGeom>
            <a:rect b="b" l="l" r="r" t="t"/>
            <a:pathLst>
              <a:path extrusionOk="0"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11165760" y="3113469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149396" y="3726635"/>
            <a:ext cx="15491571" cy="1416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5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25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Clarys</a:t>
            </a:r>
            <a:endParaRPr sz="11025">
              <a:solidFill>
                <a:srgbClr val="B244A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5"/>
          <p:cNvSpPr txBox="1"/>
          <p:nvPr/>
        </p:nvSpPr>
        <p:spPr>
          <a:xfrm>
            <a:off x="4288884" y="5636567"/>
            <a:ext cx="9710233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Next-gen digital biomarkers for autoimmune diseases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11405300" y="-9422466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-6394167" y="-699318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6"/>
          <p:cNvGrpSpPr/>
          <p:nvPr/>
        </p:nvGrpSpPr>
        <p:grpSpPr>
          <a:xfrm>
            <a:off x="10859223" y="3911858"/>
            <a:ext cx="3635722" cy="3635722"/>
            <a:chOff x="0" y="0"/>
            <a:chExt cx="812800" cy="812800"/>
          </a:xfrm>
        </p:grpSpPr>
        <p:sp>
          <p:nvSpPr>
            <p:cNvPr id="130" name="Google Shape;130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3795611" y="3911858"/>
            <a:ext cx="3635722" cy="3635722"/>
            <a:chOff x="0" y="0"/>
            <a:chExt cx="812800" cy="812800"/>
          </a:xfrm>
        </p:grpSpPr>
        <p:sp>
          <p:nvSpPr>
            <p:cNvPr id="133" name="Google Shape;133;p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>
                <a:alpha val="6745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05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5" name="Google Shape;135;p6"/>
          <p:cNvSpPr/>
          <p:nvPr/>
        </p:nvSpPr>
        <p:spPr>
          <a:xfrm rot="276854">
            <a:off x="8200302" y="5143500"/>
            <a:ext cx="1887396" cy="861124"/>
          </a:xfrm>
          <a:custGeom>
            <a:rect b="b" l="l" r="r" t="t"/>
            <a:pathLst>
              <a:path extrusionOk="0" h="861124" w="1887396">
                <a:moveTo>
                  <a:pt x="0" y="0"/>
                </a:moveTo>
                <a:lnTo>
                  <a:pt x="1887396" y="0"/>
                </a:lnTo>
                <a:lnTo>
                  <a:pt x="1887396" y="861124"/>
                </a:lnTo>
                <a:lnTo>
                  <a:pt x="0" y="861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 txBox="1"/>
          <p:nvPr/>
        </p:nvSpPr>
        <p:spPr>
          <a:xfrm>
            <a:off x="1028700" y="1174416"/>
            <a:ext cx="16021411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Clarys lets clinicians make early, objective diagnoses for autoimmune diseases</a:t>
            </a:r>
            <a:endParaRPr/>
          </a:p>
        </p:txBody>
      </p:sp>
      <p:sp>
        <p:nvSpPr>
          <p:cNvPr id="137" name="Google Shape;137;p6"/>
          <p:cNvSpPr txBox="1"/>
          <p:nvPr/>
        </p:nvSpPr>
        <p:spPr>
          <a:xfrm>
            <a:off x="11204107" y="5682094"/>
            <a:ext cx="2945955" cy="1000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With Clarys biomarkers</a:t>
            </a:r>
            <a:endParaRPr/>
          </a:p>
        </p:txBody>
      </p:sp>
      <p:sp>
        <p:nvSpPr>
          <p:cNvPr id="138" name="Google Shape;138;p6"/>
          <p:cNvSpPr txBox="1"/>
          <p:nvPr/>
        </p:nvSpPr>
        <p:spPr>
          <a:xfrm>
            <a:off x="11165058" y="4474878"/>
            <a:ext cx="3024052" cy="1137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30s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3971029" y="5575905"/>
            <a:ext cx="3288855" cy="149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dermatomyositis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scleroderma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lupus</a:t>
            </a:r>
            <a:endParaRPr/>
          </a:p>
        </p:txBody>
      </p:sp>
      <p:sp>
        <p:nvSpPr>
          <p:cNvPr id="140" name="Google Shape;140;p6"/>
          <p:cNvSpPr txBox="1"/>
          <p:nvPr/>
        </p:nvSpPr>
        <p:spPr>
          <a:xfrm>
            <a:off x="3468760" y="4689792"/>
            <a:ext cx="4293392" cy="755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starting with: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7"/>
          <p:cNvGrpSpPr/>
          <p:nvPr/>
        </p:nvGrpSpPr>
        <p:grpSpPr>
          <a:xfrm>
            <a:off x="3805655" y="4131030"/>
            <a:ext cx="1081325" cy="1258270"/>
            <a:chOff x="0" y="0"/>
            <a:chExt cx="698500" cy="812800"/>
          </a:xfrm>
        </p:grpSpPr>
        <p:sp>
          <p:nvSpPr>
            <p:cNvPr id="146" name="Google Shape;146;p7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7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7"/>
          <p:cNvGrpSpPr/>
          <p:nvPr/>
        </p:nvGrpSpPr>
        <p:grpSpPr>
          <a:xfrm>
            <a:off x="8519800" y="4161677"/>
            <a:ext cx="1081325" cy="1258270"/>
            <a:chOff x="0" y="0"/>
            <a:chExt cx="698500" cy="812800"/>
          </a:xfrm>
        </p:grpSpPr>
        <p:sp>
          <p:nvSpPr>
            <p:cNvPr id="149" name="Google Shape;149;p7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7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13233606" y="4192324"/>
            <a:ext cx="1081325" cy="1258270"/>
            <a:chOff x="0" y="0"/>
            <a:chExt cx="698500" cy="812800"/>
          </a:xfrm>
        </p:grpSpPr>
        <p:sp>
          <p:nvSpPr>
            <p:cNvPr id="152" name="Google Shape;152;p7"/>
            <p:cNvSpPr/>
            <p:nvPr/>
          </p:nvSpPr>
          <p:spPr>
            <a:xfrm>
              <a:off x="0" y="0"/>
              <a:ext cx="698500" cy="812800"/>
            </a:xfrm>
            <a:custGeom>
              <a:rect b="b" l="l" r="r" t="t"/>
              <a:pathLst>
                <a:path extrusionOk="0"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38100">
              <a:solidFill>
                <a:srgbClr val="B244A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 txBox="1"/>
            <p:nvPr/>
          </p:nvSpPr>
          <p:spPr>
            <a:xfrm>
              <a:off x="0" y="187325"/>
              <a:ext cx="698500" cy="485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7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7"/>
          <p:cNvSpPr txBox="1"/>
          <p:nvPr/>
        </p:nvSpPr>
        <p:spPr>
          <a:xfrm>
            <a:off x="1989246" y="4460127"/>
            <a:ext cx="4714145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3030555" y="6303655"/>
            <a:ext cx="2631526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Clinicians submit pictures of skin lesions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1028700" y="1019175"/>
            <a:ext cx="162306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Our proprietary AI models analyze image biomarkers</a:t>
            </a:r>
            <a:endParaRPr/>
          </a:p>
        </p:txBody>
      </p:sp>
      <p:sp>
        <p:nvSpPr>
          <p:cNvPr id="157" name="Google Shape;157;p7"/>
          <p:cNvSpPr txBox="1"/>
          <p:nvPr/>
        </p:nvSpPr>
        <p:spPr>
          <a:xfrm>
            <a:off x="7370479" y="6334302"/>
            <a:ext cx="3379967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Visual &amp; graphic analysis via ML models</a:t>
            </a:r>
            <a:endParaRPr/>
          </a:p>
        </p:txBody>
      </p:sp>
      <p:sp>
        <p:nvSpPr>
          <p:cNvPr id="158" name="Google Shape;158;p7"/>
          <p:cNvSpPr txBox="1"/>
          <p:nvPr/>
        </p:nvSpPr>
        <p:spPr>
          <a:xfrm>
            <a:off x="12325401" y="6364950"/>
            <a:ext cx="2897735" cy="1225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Enables early &amp; personalized  interventions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6703390" y="4490774"/>
            <a:ext cx="4714145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11417196" y="4521421"/>
            <a:ext cx="4714145" cy="6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2870768" y="5655977"/>
            <a:ext cx="29511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Image uploaded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7584913" y="5686624"/>
            <a:ext cx="2951100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Clarys analysis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11850772" y="5717272"/>
            <a:ext cx="4447983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Diagnosis &amp; suggestions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8995879" y="4392254"/>
            <a:ext cx="3329522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5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/>
          <p:nvPr/>
        </p:nvSpPr>
        <p:spPr>
          <a:xfrm>
            <a:off x="-4070178" y="-4675432"/>
            <a:ext cx="12965360" cy="12236058"/>
          </a:xfrm>
          <a:custGeom>
            <a:rect b="b" l="l" r="r" t="t"/>
            <a:pathLst>
              <a:path extrusionOk="0" h="12236058" w="12965360">
                <a:moveTo>
                  <a:pt x="0" y="0"/>
                </a:moveTo>
                <a:lnTo>
                  <a:pt x="12965360" y="0"/>
                </a:lnTo>
                <a:lnTo>
                  <a:pt x="12965360" y="12236058"/>
                </a:lnTo>
                <a:lnTo>
                  <a:pt x="0" y="122360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11165760" y="3113469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0" y="1483876"/>
            <a:ext cx="13010132" cy="3659624"/>
          </a:xfrm>
          <a:custGeom>
            <a:rect b="b" l="l" r="r" t="t"/>
            <a:pathLst>
              <a:path extrusionOk="0" h="3659624" w="13010132">
                <a:moveTo>
                  <a:pt x="0" y="0"/>
                </a:moveTo>
                <a:lnTo>
                  <a:pt x="13010132" y="0"/>
                </a:lnTo>
                <a:lnTo>
                  <a:pt x="13010132" y="3659624"/>
                </a:lnTo>
                <a:lnTo>
                  <a:pt x="0" y="36596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1325071" y="5931332"/>
            <a:ext cx="12950835" cy="4368337"/>
          </a:xfrm>
          <a:custGeom>
            <a:rect b="b" l="l" r="r" t="t"/>
            <a:pathLst>
              <a:path extrusionOk="0" h="4368337" w="12950835">
                <a:moveTo>
                  <a:pt x="0" y="0"/>
                </a:moveTo>
                <a:lnTo>
                  <a:pt x="12950836" y="0"/>
                </a:lnTo>
                <a:lnTo>
                  <a:pt x="12950836" y="4368338"/>
                </a:lnTo>
                <a:lnTo>
                  <a:pt x="0" y="43683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8254983" y="4168688"/>
            <a:ext cx="9882651" cy="3525289"/>
          </a:xfrm>
          <a:custGeom>
            <a:rect b="b" l="l" r="r" t="t"/>
            <a:pathLst>
              <a:path extrusionOk="0" h="3525289" w="9882651">
                <a:moveTo>
                  <a:pt x="0" y="0"/>
                </a:moveTo>
                <a:lnTo>
                  <a:pt x="9882651" y="0"/>
                </a:lnTo>
                <a:lnTo>
                  <a:pt x="9882651" y="3525288"/>
                </a:lnTo>
                <a:lnTo>
                  <a:pt x="0" y="3525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17588" l="-247" r="-2917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1028700" y="257175"/>
            <a:ext cx="16230600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The preliminary research is there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9"/>
          <p:cNvSpPr/>
          <p:nvPr/>
        </p:nvSpPr>
        <p:spPr>
          <a:xfrm>
            <a:off x="1028700" y="2580915"/>
            <a:ext cx="8064959" cy="2275276"/>
          </a:xfrm>
          <a:custGeom>
            <a:rect b="b" l="l" r="r" t="t"/>
            <a:pathLst>
              <a:path extrusionOk="0" h="2104540" w="7459767">
                <a:moveTo>
                  <a:pt x="7335307" y="2104540"/>
                </a:moveTo>
                <a:lnTo>
                  <a:pt x="124460" y="2104540"/>
                </a:lnTo>
                <a:cubicBezTo>
                  <a:pt x="55880" y="2104540"/>
                  <a:pt x="0" y="2048660"/>
                  <a:pt x="0" y="1980080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7335307" y="0"/>
                </a:lnTo>
                <a:cubicBezTo>
                  <a:pt x="7403888" y="0"/>
                  <a:pt x="7459767" y="55880"/>
                  <a:pt x="7459767" y="124460"/>
                </a:cubicBezTo>
                <a:lnTo>
                  <a:pt x="7459767" y="1980080"/>
                </a:lnTo>
                <a:cubicBezTo>
                  <a:pt x="7459767" y="2048660"/>
                  <a:pt x="7403888" y="2104540"/>
                  <a:pt x="7335307" y="2104540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028700" y="5094316"/>
            <a:ext cx="8064959" cy="2035883"/>
          </a:xfrm>
          <a:custGeom>
            <a:rect b="b" l="l" r="r" t="t"/>
            <a:pathLst>
              <a:path extrusionOk="0" h="1565947" w="6203352">
                <a:moveTo>
                  <a:pt x="6078891" y="1565947"/>
                </a:moveTo>
                <a:lnTo>
                  <a:pt x="124460" y="1565947"/>
                </a:lnTo>
                <a:cubicBezTo>
                  <a:pt x="55880" y="1565947"/>
                  <a:pt x="0" y="1510067"/>
                  <a:pt x="0" y="1441487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6078892" y="0"/>
                </a:lnTo>
                <a:cubicBezTo>
                  <a:pt x="6147472" y="0"/>
                  <a:pt x="6203352" y="55880"/>
                  <a:pt x="6203352" y="124460"/>
                </a:cubicBezTo>
                <a:lnTo>
                  <a:pt x="6203352" y="1441487"/>
                </a:lnTo>
                <a:cubicBezTo>
                  <a:pt x="6203352" y="1510067"/>
                  <a:pt x="6147472" y="1565947"/>
                  <a:pt x="6078892" y="1565947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9515450" y="2222345"/>
            <a:ext cx="7414182" cy="5266423"/>
          </a:xfrm>
          <a:custGeom>
            <a:rect b="b" l="l" r="r" t="t"/>
            <a:pathLst>
              <a:path extrusionOk="0" h="5266423" w="7414182">
                <a:moveTo>
                  <a:pt x="0" y="0"/>
                </a:moveTo>
                <a:lnTo>
                  <a:pt x="7414182" y="0"/>
                </a:lnTo>
                <a:lnTo>
                  <a:pt x="7414182" y="5266423"/>
                </a:lnTo>
                <a:lnTo>
                  <a:pt x="0" y="52664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1028700" y="1028700"/>
            <a:ext cx="16230600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Why skin lesions? </a:t>
            </a:r>
            <a:endParaRPr/>
          </a:p>
        </p:txBody>
      </p:sp>
      <p:sp>
        <p:nvSpPr>
          <p:cNvPr id="183" name="Google Shape;183;p9"/>
          <p:cNvSpPr txBox="1"/>
          <p:nvPr/>
        </p:nvSpPr>
        <p:spPr>
          <a:xfrm>
            <a:off x="1050448" y="4043320"/>
            <a:ext cx="7927673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Lupus patients have skin lesions as first symptom</a:t>
            </a:r>
            <a:endParaRPr/>
          </a:p>
        </p:txBody>
      </p:sp>
      <p:sp>
        <p:nvSpPr>
          <p:cNvPr id="184" name="Google Shape;184;p9"/>
          <p:cNvSpPr txBox="1"/>
          <p:nvPr/>
        </p:nvSpPr>
        <p:spPr>
          <a:xfrm>
            <a:off x="4025711" y="2750379"/>
            <a:ext cx="1977146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20%</a:t>
            </a:r>
            <a:endParaRPr/>
          </a:p>
        </p:txBody>
      </p:sp>
      <p:sp>
        <p:nvSpPr>
          <p:cNvPr id="185" name="Google Shape;185;p9"/>
          <p:cNvSpPr txBox="1"/>
          <p:nvPr/>
        </p:nvSpPr>
        <p:spPr>
          <a:xfrm>
            <a:off x="1812474" y="6284441"/>
            <a:ext cx="6403620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Lupus patients present skin lesions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3805041" y="4989083"/>
            <a:ext cx="2418486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80%</a:t>
            </a:r>
            <a:endParaRPr/>
          </a:p>
        </p:txBody>
      </p:sp>
      <p:sp>
        <p:nvSpPr>
          <p:cNvPr id="187" name="Google Shape;187;p9"/>
          <p:cNvSpPr txBox="1"/>
          <p:nvPr/>
        </p:nvSpPr>
        <p:spPr>
          <a:xfrm>
            <a:off x="1028700" y="8107893"/>
            <a:ext cx="16230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“You can control it before a person ends up with a life-altering disease.”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/>
          <p:nvPr/>
        </p:nvSpPr>
        <p:spPr>
          <a:xfrm>
            <a:off x="-5075901" y="727321"/>
            <a:ext cx="15883408" cy="14989966"/>
          </a:xfrm>
          <a:custGeom>
            <a:rect b="b" l="l" r="r" t="t"/>
            <a:pathLst>
              <a:path extrusionOk="0" h="14989966" w="15883408">
                <a:moveTo>
                  <a:pt x="0" y="0"/>
                </a:moveTo>
                <a:lnTo>
                  <a:pt x="15883408" y="0"/>
                </a:lnTo>
                <a:lnTo>
                  <a:pt x="15883408" y="14989967"/>
                </a:lnTo>
                <a:lnTo>
                  <a:pt x="0" y="14989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0"/>
          <p:cNvSpPr/>
          <p:nvPr/>
        </p:nvSpPr>
        <p:spPr>
          <a:xfrm>
            <a:off x="-2302239" y="-1223245"/>
            <a:ext cx="6366745" cy="6366745"/>
          </a:xfrm>
          <a:custGeom>
            <a:rect b="b" l="l" r="r" t="t"/>
            <a:pathLst>
              <a:path extrusionOk="0" h="6366745" w="6366745">
                <a:moveTo>
                  <a:pt x="0" y="0"/>
                </a:moveTo>
                <a:lnTo>
                  <a:pt x="6366745" y="0"/>
                </a:lnTo>
                <a:lnTo>
                  <a:pt x="6366745" y="6366745"/>
                </a:lnTo>
                <a:lnTo>
                  <a:pt x="0" y="6366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2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0"/>
          <p:cNvSpPr/>
          <p:nvPr/>
        </p:nvSpPr>
        <p:spPr>
          <a:xfrm>
            <a:off x="13048108" y="3287243"/>
            <a:ext cx="12113698" cy="11376781"/>
          </a:xfrm>
          <a:custGeom>
            <a:rect b="b" l="l" r="r" t="t"/>
            <a:pathLst>
              <a:path extrusionOk="0" h="11376781" w="12113698">
                <a:moveTo>
                  <a:pt x="0" y="0"/>
                </a:moveTo>
                <a:lnTo>
                  <a:pt x="12113698" y="0"/>
                </a:lnTo>
                <a:lnTo>
                  <a:pt x="12113698" y="11376782"/>
                </a:lnTo>
                <a:lnTo>
                  <a:pt x="0" y="113767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0"/>
          <p:cNvSpPr txBox="1"/>
          <p:nvPr/>
        </p:nvSpPr>
        <p:spPr>
          <a:xfrm>
            <a:off x="1028700" y="1155268"/>
            <a:ext cx="16230600" cy="1298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We built the </a:t>
            </a:r>
            <a:r>
              <a:rPr lang="en-US" sz="5000" u="sng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first</a:t>
            </a:r>
            <a:r>
              <a:rPr lang="en-US" sz="5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 autoimmune skin lesion image dataset</a:t>
            </a:r>
            <a:endParaRPr/>
          </a:p>
        </p:txBody>
      </p:sp>
      <p:sp>
        <p:nvSpPr>
          <p:cNvPr id="196" name="Google Shape;196;p10"/>
          <p:cNvSpPr txBox="1"/>
          <p:nvPr/>
        </p:nvSpPr>
        <p:spPr>
          <a:xfrm>
            <a:off x="13671407" y="6572476"/>
            <a:ext cx="471414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Accuracy</a:t>
            </a:r>
            <a:endParaRPr/>
          </a:p>
        </p:txBody>
      </p:sp>
      <p:sp>
        <p:nvSpPr>
          <p:cNvPr id="197" name="Google Shape;197;p10"/>
          <p:cNvSpPr/>
          <p:nvPr/>
        </p:nvSpPr>
        <p:spPr>
          <a:xfrm>
            <a:off x="1028700" y="3775883"/>
            <a:ext cx="4691371" cy="2059049"/>
          </a:xfrm>
          <a:custGeom>
            <a:rect b="b" l="l" r="r" t="t"/>
            <a:pathLst>
              <a:path extrusionOk="0" h="1904539" w="4339332">
                <a:moveTo>
                  <a:pt x="4214872" y="1904539"/>
                </a:moveTo>
                <a:lnTo>
                  <a:pt x="124460" y="1904539"/>
                </a:lnTo>
                <a:cubicBezTo>
                  <a:pt x="55880" y="1904539"/>
                  <a:pt x="0" y="1848659"/>
                  <a:pt x="0" y="1780079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214873" y="0"/>
                </a:lnTo>
                <a:cubicBezTo>
                  <a:pt x="4283452" y="0"/>
                  <a:pt x="4339332" y="55880"/>
                  <a:pt x="4339332" y="124460"/>
                </a:cubicBezTo>
                <a:lnTo>
                  <a:pt x="4339332" y="1780079"/>
                </a:lnTo>
                <a:cubicBezTo>
                  <a:pt x="4339332" y="1848659"/>
                  <a:pt x="4283452" y="1904539"/>
                  <a:pt x="4214873" y="1904539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10"/>
          <p:cNvSpPr/>
          <p:nvPr/>
        </p:nvSpPr>
        <p:spPr>
          <a:xfrm>
            <a:off x="991654" y="6250389"/>
            <a:ext cx="4691371" cy="1823989"/>
          </a:xfrm>
          <a:custGeom>
            <a:rect b="b" l="l" r="r" t="t"/>
            <a:pathLst>
              <a:path extrusionOk="0" h="1989592" w="5117310">
                <a:moveTo>
                  <a:pt x="4992850" y="1989592"/>
                </a:moveTo>
                <a:lnTo>
                  <a:pt x="124460" y="1989592"/>
                </a:lnTo>
                <a:cubicBezTo>
                  <a:pt x="55880" y="1989592"/>
                  <a:pt x="0" y="1933712"/>
                  <a:pt x="0" y="1865132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992850" y="0"/>
                </a:lnTo>
                <a:cubicBezTo>
                  <a:pt x="5061430" y="0"/>
                  <a:pt x="5117310" y="55880"/>
                  <a:pt x="5117310" y="124460"/>
                </a:cubicBezTo>
                <a:lnTo>
                  <a:pt x="5117310" y="1865132"/>
                </a:lnTo>
                <a:cubicBezTo>
                  <a:pt x="5117310" y="1933712"/>
                  <a:pt x="5061430" y="1989592"/>
                  <a:pt x="4992850" y="1989592"/>
                </a:cubicBezTo>
                <a:close/>
              </a:path>
            </a:pathLst>
          </a:custGeom>
          <a:solidFill>
            <a:srgbClr val="FFFFFF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0"/>
          <p:cNvSpPr txBox="1"/>
          <p:nvPr/>
        </p:nvSpPr>
        <p:spPr>
          <a:xfrm>
            <a:off x="1720094" y="4934364"/>
            <a:ext cx="3308582" cy="504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Images trained on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879218" y="3717623"/>
            <a:ext cx="2916242" cy="12643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741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+600</a:t>
            </a:r>
            <a:endParaRPr/>
          </a:p>
        </p:txBody>
      </p:sp>
      <p:sp>
        <p:nvSpPr>
          <p:cNvPr id="201" name="Google Shape;201;p10"/>
          <p:cNvSpPr txBox="1"/>
          <p:nvPr/>
        </p:nvSpPr>
        <p:spPr>
          <a:xfrm>
            <a:off x="69592" y="7445284"/>
            <a:ext cx="6535494" cy="432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Parameters in our training data</a:t>
            </a:r>
            <a:endParaRPr/>
          </a:p>
        </p:txBody>
      </p:sp>
      <p:sp>
        <p:nvSpPr>
          <p:cNvPr id="202" name="Google Shape;202;p10"/>
          <p:cNvSpPr txBox="1"/>
          <p:nvPr/>
        </p:nvSpPr>
        <p:spPr>
          <a:xfrm>
            <a:off x="2189520" y="6245769"/>
            <a:ext cx="2295639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500" u="none" cap="none" strike="noStrike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1.3M</a:t>
            </a:r>
            <a:endParaRPr/>
          </a:p>
        </p:txBody>
      </p:sp>
      <p:pic>
        <p:nvPicPr>
          <p:cNvPr id="203" name="Google Shape;203;p10"/>
          <p:cNvPicPr preferRelativeResize="0"/>
          <p:nvPr/>
        </p:nvPicPr>
        <p:blipFill rotWithShape="1">
          <a:blip r:embed="rId6">
            <a:alphaModFix/>
          </a:blip>
          <a:srcRect b="0" l="12335" r="5788" t="0"/>
          <a:stretch/>
        </p:blipFill>
        <p:spPr>
          <a:xfrm>
            <a:off x="6248400" y="3360426"/>
            <a:ext cx="8382374" cy="4949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906125" y="4316835"/>
            <a:ext cx="2244708" cy="2244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F2F2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"/>
          <p:cNvSpPr/>
          <p:nvPr/>
        </p:nvSpPr>
        <p:spPr>
          <a:xfrm>
            <a:off x="6053826" y="-11298991"/>
            <a:ext cx="17562161" cy="16493796"/>
          </a:xfrm>
          <a:custGeom>
            <a:rect b="b" l="l" r="r" t="t"/>
            <a:pathLst>
              <a:path extrusionOk="0" h="16493796" w="17562161">
                <a:moveTo>
                  <a:pt x="0" y="0"/>
                </a:moveTo>
                <a:lnTo>
                  <a:pt x="17562161" y="0"/>
                </a:lnTo>
                <a:lnTo>
                  <a:pt x="17562161" y="16493796"/>
                </a:lnTo>
                <a:lnTo>
                  <a:pt x="0" y="164937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1"/>
          <p:cNvSpPr/>
          <p:nvPr/>
        </p:nvSpPr>
        <p:spPr>
          <a:xfrm>
            <a:off x="-6957300" y="-7711925"/>
            <a:ext cx="14418844" cy="14418844"/>
          </a:xfrm>
          <a:custGeom>
            <a:rect b="b" l="l" r="r" t="t"/>
            <a:pathLst>
              <a:path extrusionOk="0" h="14418844" w="14418844">
                <a:moveTo>
                  <a:pt x="0" y="0"/>
                </a:moveTo>
                <a:lnTo>
                  <a:pt x="14418843" y="0"/>
                </a:lnTo>
                <a:lnTo>
                  <a:pt x="14418843" y="14418843"/>
                </a:lnTo>
                <a:lnTo>
                  <a:pt x="0" y="14418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1"/>
          <p:cNvSpPr/>
          <p:nvPr/>
        </p:nvSpPr>
        <p:spPr>
          <a:xfrm>
            <a:off x="10692016" y="-7993883"/>
            <a:ext cx="14418844" cy="14418844"/>
          </a:xfrm>
          <a:custGeom>
            <a:rect b="b" l="l" r="r" t="t"/>
            <a:pathLst>
              <a:path extrusionOk="0" h="14418844" w="14418844">
                <a:moveTo>
                  <a:pt x="0" y="0"/>
                </a:moveTo>
                <a:lnTo>
                  <a:pt x="14418844" y="0"/>
                </a:lnTo>
                <a:lnTo>
                  <a:pt x="14418844" y="14418843"/>
                </a:lnTo>
                <a:lnTo>
                  <a:pt x="0" y="14418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1"/>
          <p:cNvSpPr/>
          <p:nvPr/>
        </p:nvSpPr>
        <p:spPr>
          <a:xfrm>
            <a:off x="2079601" y="3134509"/>
            <a:ext cx="4972760" cy="4468009"/>
          </a:xfrm>
          <a:custGeom>
            <a:rect b="b" l="l" r="r" t="t"/>
            <a:pathLst>
              <a:path extrusionOk="0" h="4132731" w="4599606">
                <a:moveTo>
                  <a:pt x="4475145" y="4132731"/>
                </a:moveTo>
                <a:lnTo>
                  <a:pt x="124460" y="4132731"/>
                </a:lnTo>
                <a:cubicBezTo>
                  <a:pt x="55880" y="4132731"/>
                  <a:pt x="0" y="4076852"/>
                  <a:pt x="0" y="400827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4475146" y="0"/>
                </a:lnTo>
                <a:cubicBezTo>
                  <a:pt x="4543726" y="0"/>
                  <a:pt x="4599606" y="55880"/>
                  <a:pt x="4599606" y="124460"/>
                </a:cubicBezTo>
                <a:lnTo>
                  <a:pt x="4599606" y="4008272"/>
                </a:lnTo>
                <a:cubicBezTo>
                  <a:pt x="4599606" y="4076852"/>
                  <a:pt x="4543726" y="4132731"/>
                  <a:pt x="4475146" y="4132731"/>
                </a:cubicBezTo>
                <a:close/>
              </a:path>
            </a:pathLst>
          </a:custGeom>
          <a:solidFill>
            <a:srgbClr val="B244A2">
              <a:alpha val="6745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1"/>
          <p:cNvSpPr/>
          <p:nvPr/>
        </p:nvSpPr>
        <p:spPr>
          <a:xfrm>
            <a:off x="7886286" y="5567847"/>
            <a:ext cx="7315200" cy="159604"/>
          </a:xfrm>
          <a:custGeom>
            <a:rect b="b" l="l" r="r" t="t"/>
            <a:pathLst>
              <a:path extrusionOk="0" h="159604" w="7315200">
                <a:moveTo>
                  <a:pt x="0" y="0"/>
                </a:moveTo>
                <a:lnTo>
                  <a:pt x="7315200" y="0"/>
                </a:lnTo>
                <a:lnTo>
                  <a:pt x="7315200" y="159605"/>
                </a:lnTo>
                <a:lnTo>
                  <a:pt x="0" y="1596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2357969" y="8429259"/>
            <a:ext cx="13572062" cy="990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4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*20 new patients/day/clinic x 50 weeks / year x $3k costs/ patient = $3mil</a:t>
            </a:r>
            <a:endParaRPr/>
          </a:p>
          <a:p>
            <a:pPr indent="0" lvl="0" marL="0" marR="0" rtl="0" algn="l">
              <a:lnSpc>
                <a:spcPct val="13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4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with Clarys, can view 50% more patients  = $1.5mil annual savings</a:t>
            </a:r>
            <a:endParaRPr/>
          </a:p>
        </p:txBody>
      </p:sp>
      <p:sp>
        <p:nvSpPr>
          <p:cNvPr id="215" name="Google Shape;215;p11"/>
          <p:cNvSpPr txBox="1"/>
          <p:nvPr/>
        </p:nvSpPr>
        <p:spPr>
          <a:xfrm>
            <a:off x="6420072" y="6052868"/>
            <a:ext cx="11029516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only need 20 clinics for $1M ARR</a:t>
            </a:r>
            <a:endParaRPr/>
          </a:p>
        </p:txBody>
      </p:sp>
      <p:sp>
        <p:nvSpPr>
          <p:cNvPr id="216" name="Google Shape;216;p11"/>
          <p:cNvSpPr txBox="1"/>
          <p:nvPr/>
        </p:nvSpPr>
        <p:spPr>
          <a:xfrm>
            <a:off x="2519638" y="4704678"/>
            <a:ext cx="4092687" cy="24450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45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revenue opp. for top 3 skin autoimmune diseases</a:t>
            </a:r>
            <a:endParaRPr/>
          </a:p>
        </p:txBody>
      </p:sp>
      <p:sp>
        <p:nvSpPr>
          <p:cNvPr id="217" name="Google Shape;217;p11"/>
          <p:cNvSpPr txBox="1"/>
          <p:nvPr/>
        </p:nvSpPr>
        <p:spPr>
          <a:xfrm>
            <a:off x="3062243" y="3204174"/>
            <a:ext cx="2916242" cy="151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5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$1.4B</a:t>
            </a:r>
            <a:endParaRPr/>
          </a:p>
        </p:txBody>
      </p:sp>
      <p:sp>
        <p:nvSpPr>
          <p:cNvPr id="218" name="Google Shape;218;p11"/>
          <p:cNvSpPr txBox="1"/>
          <p:nvPr/>
        </p:nvSpPr>
        <p:spPr>
          <a:xfrm>
            <a:off x="1028700" y="1019175"/>
            <a:ext cx="16230600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And are going after a massive market</a:t>
            </a:r>
            <a:endParaRPr/>
          </a:p>
        </p:txBody>
      </p:sp>
      <p:sp>
        <p:nvSpPr>
          <p:cNvPr id="219" name="Google Shape;219;p11"/>
          <p:cNvSpPr txBox="1"/>
          <p:nvPr/>
        </p:nvSpPr>
        <p:spPr>
          <a:xfrm>
            <a:off x="6029128" y="3793274"/>
            <a:ext cx="11029516" cy="654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$50K annual fee</a:t>
            </a:r>
            <a:endParaRPr/>
          </a:p>
        </p:txBody>
      </p:sp>
      <p:sp>
        <p:nvSpPr>
          <p:cNvPr id="220" name="Google Shape;220;p11"/>
          <p:cNvSpPr txBox="1"/>
          <p:nvPr/>
        </p:nvSpPr>
        <p:spPr>
          <a:xfrm>
            <a:off x="6029128" y="4657546"/>
            <a:ext cx="11029516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B244A2"/>
                </a:solidFill>
                <a:latin typeface="Arial"/>
                <a:ea typeface="Arial"/>
                <a:cs typeface="Arial"/>
                <a:sym typeface="Arial"/>
              </a:rPr>
              <a:t>Priced on 15x ROI for clinics*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